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7" r:id="rId4"/>
    <p:sldId id="289" r:id="rId5"/>
    <p:sldId id="298" r:id="rId6"/>
    <p:sldId id="291" r:id="rId7"/>
    <p:sldId id="293" r:id="rId8"/>
    <p:sldId id="292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0"/>
  </p:normalViewPr>
  <p:slideViewPr>
    <p:cSldViewPr>
      <p:cViewPr>
        <p:scale>
          <a:sx n="118" d="100"/>
          <a:sy n="118" d="100"/>
        </p:scale>
        <p:origin x="-14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B38EA-4F5A-4A6B-835E-4A08AFF11988}" type="datetimeFigureOut">
              <a:rPr lang="sv-SE" smtClean="0"/>
              <a:pPr/>
              <a:t>2015-03-26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10F4-63DC-4828-BE60-A601CA204F6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 txBox="1">
            <a:spLocks/>
          </p:cNvSpPr>
          <p:nvPr/>
        </p:nvSpPr>
        <p:spPr>
          <a:xfrm>
            <a:off x="457200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err="1" smtClean="0"/>
              <a:t>Torsvik</a:t>
            </a:r>
            <a:r>
              <a:rPr lang="sv-SE" sz="3200" dirty="0" smtClean="0"/>
              <a:t>, </a:t>
            </a:r>
            <a:r>
              <a:rPr lang="sv-SE" sz="3200" dirty="0" err="1" smtClean="0"/>
              <a:t>Logpoint</a:t>
            </a:r>
            <a:r>
              <a:rPr lang="sv-SE" sz="3200" dirty="0" smtClean="0"/>
              <a:t> &amp; E-handeln</a:t>
            </a:r>
            <a:endParaRPr lang="sv-SE" sz="3200" dirty="0"/>
          </a:p>
        </p:txBody>
      </p:sp>
      <p:pic>
        <p:nvPicPr>
          <p:cNvPr id="7" name="Bild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Jönköpings komm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8511"/>
            <a:ext cx="1649235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Idé/vision </a:t>
            </a:r>
            <a:endParaRPr lang="sv-SE" sz="40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115616" y="2856785"/>
            <a:ext cx="7488832" cy="2927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v-SE" sz="2000" dirty="0" smtClean="0"/>
              <a:t>Kompetens- </a:t>
            </a:r>
            <a:r>
              <a:rPr lang="sv-SE" sz="2000" dirty="0"/>
              <a:t>och </a:t>
            </a:r>
            <a:r>
              <a:rPr lang="sv-SE" sz="2000" dirty="0" smtClean="0"/>
              <a:t>forskningscentrum för logistikbranschens nya </a:t>
            </a:r>
            <a:r>
              <a:rPr lang="sv-SE" sz="2000" dirty="0"/>
              <a:t>utmaningar </a:t>
            </a:r>
            <a:r>
              <a:rPr lang="sv-SE" sz="2000" dirty="0" smtClean="0"/>
              <a:t>med särskilt fokus på e-handel med målet att bli det naturliga valet för:</a:t>
            </a:r>
          </a:p>
          <a:p>
            <a:pPr lvl="1"/>
            <a:r>
              <a:rPr lang="sv-SE" sz="1800" dirty="0" smtClean="0"/>
              <a:t>befintliga bolag som vill expandera inom e-handel i norden (</a:t>
            </a:r>
            <a:r>
              <a:rPr lang="sv-SE" sz="1800" dirty="0" err="1" smtClean="0"/>
              <a:t>Amazon.com</a:t>
            </a:r>
            <a:r>
              <a:rPr lang="sv-SE" sz="1800" dirty="0" smtClean="0"/>
              <a:t> / </a:t>
            </a:r>
            <a:r>
              <a:rPr lang="sv-SE" sz="1800" dirty="0" err="1" smtClean="0"/>
              <a:t>Zalando</a:t>
            </a:r>
            <a:r>
              <a:rPr lang="sv-SE" sz="1800" dirty="0" smtClean="0"/>
              <a:t> </a:t>
            </a:r>
            <a:r>
              <a:rPr lang="sv-SE" sz="1800" dirty="0" err="1" smtClean="0"/>
              <a:t>etc</a:t>
            </a:r>
            <a:r>
              <a:rPr lang="sv-SE" sz="1800" dirty="0" smtClean="0"/>
              <a:t>)</a:t>
            </a:r>
          </a:p>
          <a:p>
            <a:pPr lvl="1"/>
            <a:r>
              <a:rPr lang="sv-SE" sz="1800" dirty="0" smtClean="0"/>
              <a:t>nya bolag inom nya tidens logistik med högt teknikinnehåll</a:t>
            </a:r>
          </a:p>
          <a:p>
            <a:pPr lvl="1"/>
            <a:r>
              <a:rPr lang="sv-SE" sz="1800" dirty="0" smtClean="0"/>
              <a:t>Bolag som vill ha en </a:t>
            </a:r>
            <a:r>
              <a:rPr lang="sv-SE" sz="1800" dirty="0" err="1" smtClean="0"/>
              <a:t>testarena</a:t>
            </a:r>
            <a:r>
              <a:rPr lang="sv-SE" sz="1800" dirty="0" smtClean="0"/>
              <a:t> för nya lösningar</a:t>
            </a:r>
          </a:p>
          <a:p>
            <a:pPr lvl="1"/>
            <a:r>
              <a:rPr lang="sv-SE" sz="1800" dirty="0" smtClean="0"/>
              <a:t>Forskning och utveckling inom logistik och e-handel</a:t>
            </a:r>
          </a:p>
        </p:txBody>
      </p:sp>
      <p:sp>
        <p:nvSpPr>
          <p:cNvPr id="3" name="Rektangel 2"/>
          <p:cNvSpPr/>
          <p:nvPr/>
        </p:nvSpPr>
        <p:spPr>
          <a:xfrm>
            <a:off x="3891478" y="1844823"/>
            <a:ext cx="2984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smtClean="0">
                <a:solidFill>
                  <a:schemeClr val="accent3"/>
                </a:solidFill>
                <a:latin typeface="Agency FB" panose="020B0503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2.0</a:t>
            </a:r>
            <a:endParaRPr lang="sv-SE" sz="3200" dirty="0">
              <a:solidFill>
                <a:schemeClr val="accent3"/>
              </a:solidFill>
              <a:latin typeface="Agency FB" panose="020B0503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026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67" y="1844824"/>
            <a:ext cx="2057400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Jönköpings komm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8511"/>
            <a:ext cx="1649235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Syfte förstudie</a:t>
            </a:r>
            <a:endParaRPr lang="sv-SE" sz="32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835696" y="1700808"/>
            <a:ext cx="5904656" cy="4464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v-SE" sz="2400" dirty="0" smtClean="0"/>
              <a:t>Fastställa </a:t>
            </a:r>
            <a:r>
              <a:rPr lang="sv-SE" sz="2400" dirty="0"/>
              <a:t>om </a:t>
            </a:r>
            <a:r>
              <a:rPr lang="sv-SE" sz="2400" dirty="0" smtClean="0"/>
              <a:t>LogPoint </a:t>
            </a:r>
            <a:r>
              <a:rPr lang="sv-SE" sz="2400" dirty="0"/>
              <a:t>och </a:t>
            </a:r>
            <a:r>
              <a:rPr lang="sv-SE" sz="2400" dirty="0" smtClean="0"/>
              <a:t>Jönköping kan och </a:t>
            </a:r>
            <a:r>
              <a:rPr lang="sv-SE" sz="2400" dirty="0"/>
              <a:t>skall försöka positionera sig inom logistik och e-handel och </a:t>
            </a:r>
            <a:r>
              <a:rPr lang="sv-SE" sz="2400" dirty="0" smtClean="0"/>
              <a:t>i så </a:t>
            </a:r>
            <a:r>
              <a:rPr lang="sv-SE" sz="2400" dirty="0"/>
              <a:t>är </a:t>
            </a:r>
            <a:r>
              <a:rPr lang="sv-SE" sz="2400" dirty="0" smtClean="0"/>
              <a:t>fall:</a:t>
            </a:r>
          </a:p>
          <a:p>
            <a:pPr>
              <a:buFontTx/>
              <a:buChar char="-"/>
            </a:pPr>
            <a:r>
              <a:rPr lang="sv-SE" sz="2400" dirty="0" smtClean="0"/>
              <a:t>hur ska en </a:t>
            </a:r>
            <a:r>
              <a:rPr lang="sv-SE" sz="2400" dirty="0"/>
              <a:t>sådan </a:t>
            </a:r>
            <a:r>
              <a:rPr lang="sv-SE" sz="2400" dirty="0" smtClean="0"/>
              <a:t>satsning utformas </a:t>
            </a:r>
          </a:p>
          <a:p>
            <a:pPr>
              <a:buFontTx/>
              <a:buChar char="-"/>
            </a:pPr>
            <a:r>
              <a:rPr lang="sv-SE" sz="2400" dirty="0" smtClean="0"/>
              <a:t>vilka </a:t>
            </a:r>
            <a:r>
              <a:rPr lang="sv-SE" sz="2400" dirty="0"/>
              <a:t>effekter den skall ge </a:t>
            </a:r>
            <a:endParaRPr lang="sv-SE" sz="2400" dirty="0" smtClean="0"/>
          </a:p>
          <a:p>
            <a:pPr>
              <a:buFontTx/>
              <a:buChar char="-"/>
            </a:pPr>
            <a:r>
              <a:rPr lang="sv-SE" sz="2400" dirty="0" smtClean="0"/>
              <a:t>vad </a:t>
            </a:r>
            <a:r>
              <a:rPr lang="sv-SE" sz="2400" dirty="0"/>
              <a:t>den skall </a:t>
            </a:r>
            <a:r>
              <a:rPr lang="sv-SE" sz="2400" dirty="0" smtClean="0"/>
              <a:t>innehålla</a:t>
            </a:r>
          </a:p>
          <a:p>
            <a:pPr>
              <a:buFontTx/>
              <a:buChar char="-"/>
            </a:pPr>
            <a:r>
              <a:rPr lang="sv-SE" sz="2400" dirty="0"/>
              <a:t>v</a:t>
            </a:r>
            <a:r>
              <a:rPr lang="sv-SE" sz="2400" dirty="0" smtClean="0"/>
              <a:t>em ska driva satsningen</a:t>
            </a:r>
            <a:endParaRPr lang="sv-SE" sz="2000" dirty="0" smtClean="0"/>
          </a:p>
        </p:txBody>
      </p:sp>
      <p:pic>
        <p:nvPicPr>
          <p:cNvPr id="6" name="Bild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Jönköpings komm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8511"/>
            <a:ext cx="1649235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9090" r="20334"/>
          <a:stretch>
            <a:fillRect/>
          </a:stretch>
        </p:blipFill>
        <p:spPr bwMode="auto">
          <a:xfrm>
            <a:off x="1299418" y="1567862"/>
            <a:ext cx="6443663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k 7"/>
          <p:cNvCxnSpPr/>
          <p:nvPr/>
        </p:nvCxnSpPr>
        <p:spPr>
          <a:xfrm flipV="1">
            <a:off x="4803031" y="1364662"/>
            <a:ext cx="0" cy="2927350"/>
          </a:xfrm>
          <a:prstGeom prst="line">
            <a:avLst/>
          </a:prstGeom>
          <a:ln w="25400" cap="sq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1299418" y="5422312"/>
            <a:ext cx="6443663" cy="0"/>
          </a:xfrm>
          <a:prstGeom prst="straightConnector1">
            <a:avLst/>
          </a:prstGeom>
          <a:ln w="25400" cap="sq">
            <a:solidFill>
              <a:schemeClr val="accent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ruta 20"/>
          <p:cNvSpPr txBox="1">
            <a:spLocks noChangeArrowheads="1"/>
          </p:cNvSpPr>
          <p:nvPr/>
        </p:nvSpPr>
        <p:spPr bwMode="auto">
          <a:xfrm>
            <a:off x="3390156" y="5422312"/>
            <a:ext cx="3203064" cy="2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1068388"/>
            <a:r>
              <a:rPr lang="en-US" sz="1200" b="1" dirty="0" err="1" smtClean="0"/>
              <a:t>Branschvis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mognadsgrad</a:t>
            </a:r>
            <a:r>
              <a:rPr lang="en-US" sz="1200" b="1" dirty="0" smtClean="0"/>
              <a:t> e-</a:t>
            </a:r>
            <a:r>
              <a:rPr lang="en-US" sz="1200" b="1" dirty="0" err="1" smtClean="0"/>
              <a:t>handel</a:t>
            </a:r>
            <a:endParaRPr lang="en-US" sz="1200" b="1" dirty="0"/>
          </a:p>
        </p:txBody>
      </p:sp>
      <p:sp>
        <p:nvSpPr>
          <p:cNvPr id="11" name="textruta 21"/>
          <p:cNvSpPr txBox="1">
            <a:spLocks noChangeArrowheads="1"/>
          </p:cNvSpPr>
          <p:nvPr/>
        </p:nvSpPr>
        <p:spPr bwMode="auto">
          <a:xfrm>
            <a:off x="1429593" y="4930187"/>
            <a:ext cx="860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1068388"/>
            <a:r>
              <a:rPr lang="en-US" sz="900" b="1"/>
              <a:t>Pharmacy</a:t>
            </a:r>
          </a:p>
        </p:txBody>
      </p:sp>
      <p:sp>
        <p:nvSpPr>
          <p:cNvPr id="12" name="textruta 22"/>
          <p:cNvSpPr txBox="1">
            <a:spLocks noChangeArrowheads="1"/>
          </p:cNvSpPr>
          <p:nvPr/>
        </p:nvSpPr>
        <p:spPr bwMode="auto">
          <a:xfrm>
            <a:off x="4579193" y="2529887"/>
            <a:ext cx="11572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1068388"/>
            <a:r>
              <a:rPr lang="en-US" sz="900" b="1"/>
              <a:t>Toys </a:t>
            </a:r>
          </a:p>
        </p:txBody>
      </p:sp>
      <p:sp>
        <p:nvSpPr>
          <p:cNvPr id="13" name="textruta 39"/>
          <p:cNvSpPr txBox="1">
            <a:spLocks noChangeArrowheads="1"/>
          </p:cNvSpPr>
          <p:nvPr/>
        </p:nvSpPr>
        <p:spPr bwMode="auto">
          <a:xfrm>
            <a:off x="1894731" y="4479337"/>
            <a:ext cx="14954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900" b="1"/>
              <a:t>Groceries &amp; consumer goods</a:t>
            </a:r>
          </a:p>
        </p:txBody>
      </p:sp>
      <p:sp>
        <p:nvSpPr>
          <p:cNvPr id="14" name="textruta 24"/>
          <p:cNvSpPr txBox="1">
            <a:spLocks noChangeArrowheads="1"/>
          </p:cNvSpPr>
          <p:nvPr/>
        </p:nvSpPr>
        <p:spPr bwMode="auto">
          <a:xfrm>
            <a:off x="4226768" y="2775949"/>
            <a:ext cx="636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1068388"/>
            <a:r>
              <a:rPr lang="en-US" sz="900" b="1"/>
              <a:t>Sports</a:t>
            </a:r>
          </a:p>
        </p:txBody>
      </p:sp>
      <p:sp>
        <p:nvSpPr>
          <p:cNvPr id="15" name="textruta 25"/>
          <p:cNvSpPr txBox="1">
            <a:spLocks noChangeArrowheads="1"/>
          </p:cNvSpPr>
          <p:nvPr/>
        </p:nvSpPr>
        <p:spPr bwMode="auto">
          <a:xfrm>
            <a:off x="2853581" y="4009437"/>
            <a:ext cx="11350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1068388"/>
            <a:r>
              <a:rPr lang="sv-SE" sz="900" b="1"/>
              <a:t>Construction &amp; DIY</a:t>
            </a:r>
          </a:p>
        </p:txBody>
      </p:sp>
      <p:sp>
        <p:nvSpPr>
          <p:cNvPr id="16" name="textruta 26"/>
          <p:cNvSpPr txBox="1">
            <a:spLocks noChangeArrowheads="1"/>
          </p:cNvSpPr>
          <p:nvPr/>
        </p:nvSpPr>
        <p:spPr bwMode="auto">
          <a:xfrm>
            <a:off x="3164731" y="3504612"/>
            <a:ext cx="13906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1068388"/>
            <a:r>
              <a:rPr lang="en-US" sz="900" b="1"/>
              <a:t>Furniture &amp; interior design</a:t>
            </a:r>
          </a:p>
        </p:txBody>
      </p:sp>
      <p:sp>
        <p:nvSpPr>
          <p:cNvPr id="17" name="textruta 27"/>
          <p:cNvSpPr txBox="1">
            <a:spLocks noChangeArrowheads="1"/>
          </p:cNvSpPr>
          <p:nvPr/>
        </p:nvSpPr>
        <p:spPr bwMode="auto">
          <a:xfrm>
            <a:off x="5758706" y="1364662"/>
            <a:ext cx="10001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1068388"/>
            <a:r>
              <a:rPr lang="en-US" sz="900" b="1"/>
              <a:t>Consumer electronics</a:t>
            </a:r>
          </a:p>
        </p:txBody>
      </p:sp>
      <p:sp>
        <p:nvSpPr>
          <p:cNvPr id="18" name="textruta 28"/>
          <p:cNvSpPr txBox="1">
            <a:spLocks noChangeArrowheads="1"/>
          </p:cNvSpPr>
          <p:nvPr/>
        </p:nvSpPr>
        <p:spPr bwMode="auto">
          <a:xfrm>
            <a:off x="6701681" y="1245599"/>
            <a:ext cx="1182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1068388"/>
            <a:r>
              <a:rPr lang="sv-SE" sz="900" b="1"/>
              <a:t>Books &amp; media</a:t>
            </a:r>
          </a:p>
        </p:txBody>
      </p:sp>
      <p:sp>
        <p:nvSpPr>
          <p:cNvPr id="19" name="textruta 29"/>
          <p:cNvSpPr txBox="1">
            <a:spLocks noChangeArrowheads="1"/>
          </p:cNvSpPr>
          <p:nvPr/>
        </p:nvSpPr>
        <p:spPr bwMode="auto">
          <a:xfrm>
            <a:off x="5144343" y="1863137"/>
            <a:ext cx="98901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defTabSz="1068388"/>
            <a:r>
              <a:rPr lang="en-US" sz="900" b="1"/>
              <a:t>Fashion &amp; shoes</a:t>
            </a:r>
          </a:p>
        </p:txBody>
      </p:sp>
      <p:sp>
        <p:nvSpPr>
          <p:cNvPr id="20" name="textruta 30"/>
          <p:cNvSpPr txBox="1">
            <a:spLocks noChangeArrowheads="1"/>
          </p:cNvSpPr>
          <p:nvPr/>
        </p:nvSpPr>
        <p:spPr bwMode="auto">
          <a:xfrm>
            <a:off x="3645743" y="3145837"/>
            <a:ext cx="11572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defTabSz="1068388"/>
            <a:r>
              <a:rPr lang="en-US" sz="900" b="1"/>
              <a:t>Cosmetics</a:t>
            </a:r>
          </a:p>
        </p:txBody>
      </p:sp>
      <p:sp>
        <p:nvSpPr>
          <p:cNvPr id="21" name="textruta 31"/>
          <p:cNvSpPr txBox="1">
            <a:spLocks noChangeArrowheads="1"/>
          </p:cNvSpPr>
          <p:nvPr/>
        </p:nvSpPr>
        <p:spPr bwMode="auto">
          <a:xfrm>
            <a:off x="3985245" y="4423842"/>
            <a:ext cx="1666875" cy="754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sv-SE" b="1" dirty="0" smtClean="0">
                <a:solidFill>
                  <a:srgbClr val="C00000"/>
                </a:solidFill>
              </a:rPr>
              <a:t>7% </a:t>
            </a:r>
            <a:r>
              <a:rPr lang="sv-SE" b="1" dirty="0">
                <a:solidFill>
                  <a:srgbClr val="C00000"/>
                </a:solidFill>
              </a:rPr>
              <a:t/>
            </a:r>
            <a:br>
              <a:rPr lang="sv-SE" b="1" dirty="0">
                <a:solidFill>
                  <a:srgbClr val="C00000"/>
                </a:solidFill>
              </a:rPr>
            </a:br>
            <a:r>
              <a:rPr lang="sv-SE" sz="1200" b="1" dirty="0" smtClean="0">
                <a:solidFill>
                  <a:srgbClr val="C00000"/>
                </a:solidFill>
              </a:rPr>
              <a:t>E-handels </a:t>
            </a:r>
            <a:br>
              <a:rPr lang="sv-SE" sz="1200" b="1" dirty="0" smtClean="0">
                <a:solidFill>
                  <a:srgbClr val="C00000"/>
                </a:solidFill>
              </a:rPr>
            </a:br>
            <a:r>
              <a:rPr lang="sv-SE" sz="1200" b="1" dirty="0" smtClean="0">
                <a:solidFill>
                  <a:srgbClr val="C00000"/>
                </a:solidFill>
              </a:rPr>
              <a:t>totala andel</a:t>
            </a:r>
            <a:endParaRPr lang="sv-SE" sz="1200" b="1" dirty="0">
              <a:solidFill>
                <a:srgbClr val="C00000"/>
              </a:solidFill>
            </a:endParaRP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137494" y="5861521"/>
            <a:ext cx="499586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800" i="1">
                <a:solidFill>
                  <a:srgbClr val="000000"/>
                </a:solidFill>
              </a:rPr>
              <a:t>Source: HUI Research report “Scenarion för e-handelns framtida tillväxt”</a:t>
            </a:r>
            <a:endParaRPr lang="sv-SE" sz="1300" i="1"/>
          </a:p>
        </p:txBody>
      </p:sp>
      <p:sp>
        <p:nvSpPr>
          <p:cNvPr id="23" name="textruta 23555"/>
          <p:cNvSpPr txBox="1">
            <a:spLocks noChangeArrowheads="1"/>
          </p:cNvSpPr>
          <p:nvPr/>
        </p:nvSpPr>
        <p:spPr bwMode="auto">
          <a:xfrm>
            <a:off x="4803031" y="1482137"/>
            <a:ext cx="8461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sv-SE" sz="800"/>
              <a:t>&gt;5%</a:t>
            </a:r>
          </a:p>
        </p:txBody>
      </p:sp>
      <p:sp>
        <p:nvSpPr>
          <p:cNvPr id="24" name="textruta 44"/>
          <p:cNvSpPr txBox="1">
            <a:spLocks noChangeArrowheads="1"/>
          </p:cNvSpPr>
          <p:nvPr/>
        </p:nvSpPr>
        <p:spPr bwMode="auto">
          <a:xfrm>
            <a:off x="3948956" y="1482137"/>
            <a:ext cx="8461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87" tIns="53643" rIns="107287" bIns="53643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00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7213" indent="1588" algn="l" defTabSz="9128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sv-SE" sz="800"/>
              <a:t>&lt;5%</a:t>
            </a:r>
          </a:p>
        </p:txBody>
      </p:sp>
      <p:sp>
        <p:nvSpPr>
          <p:cNvPr id="25" name="Rubrik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/>
              <a:t>Vad händer inom e-handeln</a:t>
            </a:r>
            <a:endParaRPr lang="sv-SE" sz="3200" dirty="0"/>
          </a:p>
        </p:txBody>
      </p:sp>
      <p:pic>
        <p:nvPicPr>
          <p:cNvPr id="26" name="Bild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Jönköpings komm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8511"/>
            <a:ext cx="1649235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8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Vad händer inom e-handeln</a:t>
            </a:r>
            <a:endParaRPr lang="sv-SE" sz="3200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115616" y="1844824"/>
            <a:ext cx="7056784" cy="316835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sv-SE" sz="2800" dirty="0" smtClean="0"/>
              <a:t>E-handeln i Norden omsatte 141 mdr 2014</a:t>
            </a:r>
          </a:p>
          <a:p>
            <a:r>
              <a:rPr lang="sv-SE" sz="2800" dirty="0" smtClean="0"/>
              <a:t>I </a:t>
            </a:r>
            <a:r>
              <a:rPr lang="sv-SE" sz="2800" dirty="0"/>
              <a:t>S</a:t>
            </a:r>
            <a:r>
              <a:rPr lang="sv-SE" sz="2800" dirty="0" smtClean="0"/>
              <a:t>verige 55 mdr 2014 (31 mdr 2012)</a:t>
            </a:r>
          </a:p>
          <a:p>
            <a:r>
              <a:rPr lang="sv-SE" sz="2800" dirty="0" smtClean="0"/>
              <a:t>35% av svenskarna e-handlar varje månad</a:t>
            </a:r>
          </a:p>
          <a:p>
            <a:r>
              <a:rPr lang="sv-SE" sz="2800" dirty="0" smtClean="0"/>
              <a:t>Var femte köp är från utlandet</a:t>
            </a:r>
          </a:p>
          <a:p>
            <a:r>
              <a:rPr lang="sv-SE" sz="2800" dirty="0" smtClean="0"/>
              <a:t>Ökat samspel mellan fysisk och digital butik</a:t>
            </a:r>
          </a:p>
          <a:p>
            <a:r>
              <a:rPr lang="sv-SE" sz="2800" dirty="0" smtClean="0"/>
              <a:t>Kraven på snabbare leverans ökar</a:t>
            </a:r>
          </a:p>
          <a:p>
            <a:r>
              <a:rPr lang="sv-SE" sz="2800" dirty="0" smtClean="0"/>
              <a:t>75% vill kunna påverka leveranssätt</a:t>
            </a:r>
          </a:p>
          <a:p>
            <a:pPr marL="0" indent="0">
              <a:buNone/>
            </a:pPr>
            <a:endParaRPr lang="sv-SE" sz="2800" dirty="0" smtClean="0"/>
          </a:p>
        </p:txBody>
      </p:sp>
      <p:pic>
        <p:nvPicPr>
          <p:cNvPr id="7" name="Bild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Jönköpings komm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mni-Channe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9" y="1766887"/>
            <a:ext cx="90598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Jönköpings komm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8511"/>
            <a:ext cx="1649235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lexiblefulfill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960" y="727654"/>
            <a:ext cx="67860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nstallation i P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57" y="2736451"/>
            <a:ext cx="4128393" cy="238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l="14470" t="16833" r="14390" b="16967"/>
          <a:stretch/>
        </p:blipFill>
        <p:spPr bwMode="auto">
          <a:xfrm>
            <a:off x="640974" y="3407138"/>
            <a:ext cx="3931026" cy="211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 descr="Skärmavbild 2014-12-07 kl. 13.44.3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7" y="4318145"/>
            <a:ext cx="6243654" cy="1729215"/>
          </a:xfrm>
          <a:prstGeom prst="rect">
            <a:avLst/>
          </a:prstGeom>
        </p:spPr>
      </p:pic>
      <p:pic>
        <p:nvPicPr>
          <p:cNvPr id="10" name="Bild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Jönköpings komm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8511"/>
            <a:ext cx="1649235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2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smtClean="0"/>
              <a:t>Status idag</a:t>
            </a:r>
            <a:endParaRPr lang="sv-SE" sz="3200" dirty="0"/>
          </a:p>
        </p:txBody>
      </p:sp>
      <p:sp>
        <p:nvSpPr>
          <p:cNvPr id="9" name="Platshållare för innehåll 1"/>
          <p:cNvSpPr txBox="1">
            <a:spLocks/>
          </p:cNvSpPr>
          <p:nvPr/>
        </p:nvSpPr>
        <p:spPr>
          <a:xfrm>
            <a:off x="755576" y="1412776"/>
            <a:ext cx="7787208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sv-SE" sz="2400" dirty="0"/>
              <a:t>förstudien håller god framdrift och beräknas vara klar i maj</a:t>
            </a:r>
          </a:p>
          <a:p>
            <a:r>
              <a:rPr lang="sv-SE" sz="2400" dirty="0" smtClean="0"/>
              <a:t>Ett </a:t>
            </a:r>
            <a:r>
              <a:rPr lang="sv-SE" sz="2400" dirty="0"/>
              <a:t>tiotal intervjuer med nyckelintressenter genomförda (IKEA, </a:t>
            </a:r>
            <a:r>
              <a:rPr lang="sv-SE" sz="2400" dirty="0" err="1"/>
              <a:t>PostNord</a:t>
            </a:r>
            <a:r>
              <a:rPr lang="sv-SE" sz="2400" dirty="0"/>
              <a:t>, </a:t>
            </a:r>
            <a:r>
              <a:rPr lang="sv-SE" sz="2400" dirty="0" smtClean="0"/>
              <a:t>kommunen</a:t>
            </a:r>
            <a:r>
              <a:rPr lang="sv-SE" sz="2400" dirty="0"/>
              <a:t>, Högskolan, </a:t>
            </a:r>
            <a:r>
              <a:rPr lang="sv-SE" sz="2400" dirty="0" err="1" smtClean="0"/>
              <a:t>Jkpg</a:t>
            </a:r>
            <a:r>
              <a:rPr lang="sv-SE" sz="2400" dirty="0" smtClean="0"/>
              <a:t> </a:t>
            </a:r>
            <a:r>
              <a:rPr lang="sv-SE" sz="2400" dirty="0"/>
              <a:t>flyg </a:t>
            </a:r>
            <a:r>
              <a:rPr lang="sv-SE" sz="2400" dirty="0" err="1"/>
              <a:t>etc</a:t>
            </a:r>
            <a:r>
              <a:rPr lang="sv-SE" sz="2400" dirty="0"/>
              <a:t>)</a:t>
            </a:r>
          </a:p>
          <a:p>
            <a:r>
              <a:rPr lang="sv-SE" sz="2400" dirty="0" smtClean="0"/>
              <a:t>Kommunen </a:t>
            </a:r>
            <a:r>
              <a:rPr lang="sv-SE" sz="2400" dirty="0"/>
              <a:t>och högskolan har engagerats som aktiva deltagare i förstudien</a:t>
            </a:r>
          </a:p>
          <a:p>
            <a:r>
              <a:rPr lang="sv-SE" sz="2400" dirty="0"/>
              <a:t>M</a:t>
            </a:r>
            <a:r>
              <a:rPr lang="sv-SE" sz="2400" dirty="0" smtClean="0"/>
              <a:t>aster-klassen </a:t>
            </a:r>
            <a:r>
              <a:rPr lang="sv-SE" sz="2400" dirty="0"/>
              <a:t>i logistik har engagerats för att genomföra ett 25-tal intervjuer med företag i </a:t>
            </a:r>
            <a:r>
              <a:rPr lang="sv-SE" sz="2400" dirty="0" smtClean="0"/>
              <a:t>regionen</a:t>
            </a:r>
          </a:p>
          <a:p>
            <a:r>
              <a:rPr lang="sv-SE" sz="2400" dirty="0" smtClean="0"/>
              <a:t>Preliminära </a:t>
            </a:r>
            <a:r>
              <a:rPr lang="sv-SE" sz="2400" dirty="0"/>
              <a:t>resultat påvisar ett mycket stort intresse och engagemang från de intressenter som kontaktats </a:t>
            </a:r>
            <a:r>
              <a:rPr lang="sv-SE" sz="2400" dirty="0" smtClean="0"/>
              <a:t>– man menar </a:t>
            </a:r>
            <a:r>
              <a:rPr lang="sv-SE" sz="2400" dirty="0"/>
              <a:t>att detta är helt rätt fokusområde för en framtida satsning, inte minst ur </a:t>
            </a:r>
            <a:r>
              <a:rPr lang="sv-SE" sz="2400" dirty="0" smtClean="0"/>
              <a:t>en </a:t>
            </a:r>
            <a:r>
              <a:rPr lang="sv-SE" sz="2400" u="sng" dirty="0" smtClean="0"/>
              <a:t>kompetens</a:t>
            </a:r>
            <a:r>
              <a:rPr lang="sv-SE" sz="2400" dirty="0" smtClean="0"/>
              <a:t>dimension.</a:t>
            </a:r>
            <a:endParaRPr lang="sv-SE" sz="2400" dirty="0"/>
          </a:p>
        </p:txBody>
      </p:sp>
      <p:pic>
        <p:nvPicPr>
          <p:cNvPr id="7" name="Bild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446376"/>
            <a:ext cx="2016224" cy="22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Jönköpings komm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70775"/>
            <a:ext cx="1352214" cy="3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logpoint.concret.se/wp-content/uploads/2013/05/Logo_logpoint_standard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8511"/>
            <a:ext cx="1649235" cy="4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8835</TotalTime>
  <Words>302</Words>
  <Application>Microsoft Office PowerPoint</Application>
  <PresentationFormat>Bildspel på skärmen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PowerPoint-presentation</vt:lpstr>
      <vt:lpstr>Idé/vision </vt:lpstr>
      <vt:lpstr>Syfte förstudie</vt:lpstr>
      <vt:lpstr>PowerPoint-presentation</vt:lpstr>
      <vt:lpstr>Vad händer inom e-handeln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Medlemsenkät mars 2012</dc:title>
  <dc:creator>goran</dc:creator>
  <cp:lastModifiedBy>Mats Almlöw</cp:lastModifiedBy>
  <cp:revision>73</cp:revision>
  <dcterms:created xsi:type="dcterms:W3CDTF">2012-04-20T13:32:15Z</dcterms:created>
  <dcterms:modified xsi:type="dcterms:W3CDTF">2015-03-26T14:48:58Z</dcterms:modified>
</cp:coreProperties>
</file>